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5119350" cy="21383625"/>
  <p:notesSz cx="6858000" cy="9144000"/>
  <p:defaultTextStyle>
    <a:defPPr>
      <a:defRPr lang="tr-TR"/>
    </a:defPPr>
    <a:lvl1pPr algn="l" defTabSz="1751013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874713" indent="-417513" algn="l" defTabSz="1751013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1751013" indent="-836613" algn="l" defTabSz="1751013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2627313" indent="-1255713" algn="l" defTabSz="1751013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3503613" indent="-1674813" algn="l" defTabSz="1751013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3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sz="3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sz="3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sz="3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43" autoAdjust="0"/>
    <p:restoredTop sz="94660"/>
  </p:normalViewPr>
  <p:slideViewPr>
    <p:cSldViewPr snapToGrid="0">
      <p:cViewPr>
        <p:scale>
          <a:sx n="100" d="100"/>
          <a:sy n="100" d="100"/>
        </p:scale>
        <p:origin x="1968" y="-6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6T06:30:47.12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6T06:30:47.12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3951" y="3499590"/>
            <a:ext cx="12851448" cy="7444669"/>
          </a:xfrm>
        </p:spPr>
        <p:txBody>
          <a:bodyPr anchor="b"/>
          <a:lstStyle>
            <a:lvl1pPr algn="ctr">
              <a:defRPr sz="9921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3968"/>
            </a:lvl1pPr>
            <a:lvl2pPr marL="755980" indent="0" algn="ctr">
              <a:buNone/>
              <a:defRPr sz="3307"/>
            </a:lvl2pPr>
            <a:lvl3pPr marL="1511960" indent="0" algn="ctr">
              <a:buNone/>
              <a:defRPr sz="2976"/>
            </a:lvl3pPr>
            <a:lvl4pPr marL="2267941" indent="0" algn="ctr">
              <a:buNone/>
              <a:defRPr sz="2646"/>
            </a:lvl4pPr>
            <a:lvl5pPr marL="3023921" indent="0" algn="ctr">
              <a:buNone/>
              <a:defRPr sz="2646"/>
            </a:lvl5pPr>
            <a:lvl6pPr marL="3779901" indent="0" algn="ctr">
              <a:buNone/>
              <a:defRPr sz="2646"/>
            </a:lvl6pPr>
            <a:lvl7pPr marL="4535881" indent="0" algn="ctr">
              <a:buNone/>
              <a:defRPr sz="2646"/>
            </a:lvl7pPr>
            <a:lvl8pPr marL="5291861" indent="0" algn="ctr">
              <a:buNone/>
              <a:defRPr sz="2646"/>
            </a:lvl8pPr>
            <a:lvl9pPr marL="6047842" indent="0" algn="ctr">
              <a:buNone/>
              <a:defRPr sz="2646"/>
            </a:lvl9pPr>
          </a:lstStyle>
          <a:p>
            <a:r>
              <a:rPr lang="tr-TR"/>
              <a:t>Asıl alt başlık stilini düzenlemek için tıklatın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C996E9-862C-4691-ADD6-80515E17DF1E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ACC691-57D1-44E1-9997-131B669D9BD4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19472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726A4E-A14C-42EA-B8B0-401DD10AE79B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391387-D5D6-4827-A6BE-7224586B7264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50047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19786" y="1138480"/>
            <a:ext cx="3260110" cy="18121634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456" y="1138480"/>
            <a:ext cx="9591338" cy="18121634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95037D-D905-4D32-8751-6D3DCEAB31E9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B4BE3A-FFC6-418D-AF35-EA440C2FBAAF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03606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E60F63-11B9-4F66-A498-29B8DC8E5C83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CD19A9-0A80-4F8B-B75D-8C56AFBCC7C1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18749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582" y="5331063"/>
            <a:ext cx="13040439" cy="8894992"/>
          </a:xfrm>
        </p:spPr>
        <p:txBody>
          <a:bodyPr anchor="b"/>
          <a:lstStyle>
            <a:lvl1pPr>
              <a:defRPr sz="9921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582" y="14310205"/>
            <a:ext cx="13040439" cy="4677666"/>
          </a:xfrm>
        </p:spPr>
        <p:txBody>
          <a:bodyPr/>
          <a:lstStyle>
            <a:lvl1pPr marL="0" indent="0">
              <a:buNone/>
              <a:defRPr sz="3968">
                <a:solidFill>
                  <a:schemeClr val="tx1"/>
                </a:solidFill>
              </a:defRPr>
            </a:lvl1pPr>
            <a:lvl2pPr marL="755980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2pPr>
            <a:lvl3pPr marL="1511960" indent="0">
              <a:buNone/>
              <a:defRPr sz="2976">
                <a:solidFill>
                  <a:schemeClr val="tx1">
                    <a:tint val="75000"/>
                  </a:schemeClr>
                </a:solidFill>
              </a:defRPr>
            </a:lvl3pPr>
            <a:lvl4pPr marL="226794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4pPr>
            <a:lvl5pPr marL="302392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5pPr>
            <a:lvl6pPr marL="377990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6pPr>
            <a:lvl7pPr marL="453588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7pPr>
            <a:lvl8pPr marL="529186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8pPr>
            <a:lvl9pPr marL="6047842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4FA522-D12B-4719-A8F2-F632581395BC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313C03-031F-4A0D-96D9-5CB4535595B3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7004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C2C400-CB58-4297-92A7-A27F45E45622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AA6E29-1FFD-400C-8BE0-9756B204F0E4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86112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138485"/>
            <a:ext cx="13040439" cy="4133179"/>
          </a:xfrm>
        </p:spPr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426" y="5241960"/>
            <a:ext cx="63961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426" y="7810963"/>
            <a:ext cx="6396193" cy="11488750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172" y="5241960"/>
            <a:ext cx="64276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172" y="7810963"/>
            <a:ext cx="6427693" cy="11488750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D7EA81-1E4B-4B79-B8B6-1194A57BCDF9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831E34-C5EA-4BE7-8BFF-B710E38BC779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46116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24E9FE-D548-4C2B-9F21-50D6F18725EA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CE21FF-A1A6-43E9-821C-BF66208427E9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9429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B0367E-AAA2-4422-8510-6575531DB047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9EF425-3C63-4F37-A2F5-A2019834DB30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7170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93" y="3078850"/>
            <a:ext cx="7654171" cy="15196234"/>
          </a:xfrm>
        </p:spPr>
        <p:txBody>
          <a:bodyPr/>
          <a:lstStyle>
            <a:lvl1pPr>
              <a:defRPr sz="5291"/>
            </a:lvl1pPr>
            <a:lvl2pPr>
              <a:defRPr sz="4630"/>
            </a:lvl2pPr>
            <a:lvl3pPr>
              <a:defRPr sz="3968"/>
            </a:lvl3pPr>
            <a:lvl4pPr>
              <a:defRPr sz="3307"/>
            </a:lvl4pPr>
            <a:lvl5pPr>
              <a:defRPr sz="3307"/>
            </a:lvl5pPr>
            <a:lvl6pPr>
              <a:defRPr sz="3307"/>
            </a:lvl6pPr>
            <a:lvl7pPr>
              <a:defRPr sz="3307"/>
            </a:lvl7pPr>
            <a:lvl8pPr>
              <a:defRPr sz="3307"/>
            </a:lvl8pPr>
            <a:lvl9pPr>
              <a:defRPr sz="3307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0916B-9CB5-4010-AB5E-695A1BF2A9CC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7C5A90-A2DC-4624-80C3-E72F7C3422AB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05364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7693" y="3078850"/>
            <a:ext cx="7654171" cy="15196234"/>
          </a:xfrm>
        </p:spPr>
        <p:txBody>
          <a:bodyPr anchor="t"/>
          <a:lstStyle>
            <a:lvl1pPr marL="0" indent="0">
              <a:buNone/>
              <a:defRPr sz="5291"/>
            </a:lvl1pPr>
            <a:lvl2pPr marL="755980" indent="0">
              <a:buNone/>
              <a:defRPr sz="4630"/>
            </a:lvl2pPr>
            <a:lvl3pPr marL="1511960" indent="0">
              <a:buNone/>
              <a:defRPr sz="3968"/>
            </a:lvl3pPr>
            <a:lvl4pPr marL="2267941" indent="0">
              <a:buNone/>
              <a:defRPr sz="3307"/>
            </a:lvl4pPr>
            <a:lvl5pPr marL="3023921" indent="0">
              <a:buNone/>
              <a:defRPr sz="3307"/>
            </a:lvl5pPr>
            <a:lvl6pPr marL="3779901" indent="0">
              <a:buNone/>
              <a:defRPr sz="3307"/>
            </a:lvl6pPr>
            <a:lvl7pPr marL="4535881" indent="0">
              <a:buNone/>
              <a:defRPr sz="3307"/>
            </a:lvl7pPr>
            <a:lvl8pPr marL="5291861" indent="0">
              <a:buNone/>
              <a:defRPr sz="3307"/>
            </a:lvl8pPr>
            <a:lvl9pPr marL="6047842" indent="0">
              <a:buNone/>
              <a:defRPr sz="3307"/>
            </a:lvl9pPr>
          </a:lstStyle>
          <a:p>
            <a:pPr lvl="0"/>
            <a:r>
              <a:rPr lang="tr-TR" noProof="0"/>
              <a:t>Resim eklemek için simgeyi tıklatın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559CEE-F802-44F2-A5F5-529066CFDFA3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9D6F5C-7408-4BFA-B8F4-F5B29EAB72DF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37024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813" y="1138238"/>
            <a:ext cx="13039725" cy="4133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813" y="5692775"/>
            <a:ext cx="13039725" cy="13566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813" y="19819938"/>
            <a:ext cx="3402012" cy="1138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1752082" eaLnBrk="1" fontAlgn="auto" hangingPunct="1">
              <a:spcBef>
                <a:spcPts val="0"/>
              </a:spcBef>
              <a:spcAft>
                <a:spcPts val="0"/>
              </a:spcAft>
              <a:defRPr sz="1984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954144C6-22DA-45A9-98AD-E178C7D31390}" type="datetimeFigureOut">
              <a:rPr lang="tr-TR"/>
              <a:pPr>
                <a:defRPr/>
              </a:pPr>
              <a:t>12.01.2023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563" y="19819938"/>
            <a:ext cx="5102225" cy="1138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1752082" eaLnBrk="1" fontAlgn="auto" hangingPunct="1">
              <a:spcBef>
                <a:spcPts val="0"/>
              </a:spcBef>
              <a:spcAft>
                <a:spcPts val="0"/>
              </a:spcAft>
              <a:defRPr sz="1984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7525" y="19819938"/>
            <a:ext cx="3402013" cy="1138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1752082" eaLnBrk="1" fontAlgn="auto" hangingPunct="1">
              <a:spcBef>
                <a:spcPts val="0"/>
              </a:spcBef>
              <a:spcAft>
                <a:spcPts val="0"/>
              </a:spcAft>
              <a:defRPr sz="1984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0754486-2D89-4EA7-942C-2578F47704EF}" type="slidenum">
              <a:rPr lang="tr-TR"/>
              <a:pPr>
                <a:defRPr/>
              </a:pPr>
              <a:t>‹#›</a:t>
            </a:fld>
            <a:endParaRPr 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5113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72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15113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alibri Light" panose="020F0302020204030204" pitchFamily="34" charset="0"/>
        </a:defRPr>
      </a:lvl2pPr>
      <a:lvl3pPr algn="l" defTabSz="15113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alibri Light" panose="020F0302020204030204" pitchFamily="34" charset="0"/>
        </a:defRPr>
      </a:lvl3pPr>
      <a:lvl4pPr algn="l" defTabSz="15113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alibri Light" panose="020F0302020204030204" pitchFamily="34" charset="0"/>
        </a:defRPr>
      </a:lvl4pPr>
      <a:lvl5pPr algn="l" defTabSz="15113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15113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15113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15113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15113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377825" indent="-377825" algn="l" defTabSz="1511300" rtl="0" eaLnBrk="1" fontAlgn="base" hangingPunct="1">
        <a:lnSpc>
          <a:spcPct val="90000"/>
        </a:lnSpc>
        <a:spcBef>
          <a:spcPts val="1650"/>
        </a:spcBef>
        <a:spcAft>
          <a:spcPct val="0"/>
        </a:spcAft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133475" indent="-377825" algn="l" defTabSz="1511300" rtl="0" eaLnBrk="1" fontAlgn="base" hangingPunct="1">
        <a:lnSpc>
          <a:spcPct val="90000"/>
        </a:lnSpc>
        <a:spcBef>
          <a:spcPts val="825"/>
        </a:spcBef>
        <a:spcAft>
          <a:spcPct val="0"/>
        </a:spcAft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2pPr>
      <a:lvl3pPr marL="1889125" indent="-377825" algn="l" defTabSz="1511300" rtl="0" eaLnBrk="1" fontAlgn="base" hangingPunct="1">
        <a:lnSpc>
          <a:spcPct val="90000"/>
        </a:lnSpc>
        <a:spcBef>
          <a:spcPts val="825"/>
        </a:spcBef>
        <a:spcAft>
          <a:spcPct val="0"/>
        </a:spcAft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3pPr>
      <a:lvl4pPr marL="2644775" indent="-377825" algn="l" defTabSz="1511300" rtl="0" eaLnBrk="1" fontAlgn="base" hangingPunct="1">
        <a:lnSpc>
          <a:spcPct val="90000"/>
        </a:lnSpc>
        <a:spcBef>
          <a:spcPts val="825"/>
        </a:spcBef>
        <a:spcAft>
          <a:spcPct val="0"/>
        </a:spcAft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3400425" indent="-377825" algn="l" defTabSz="1511300" rtl="0" eaLnBrk="1" fontAlgn="base" hangingPunct="1">
        <a:lnSpc>
          <a:spcPct val="90000"/>
        </a:lnSpc>
        <a:spcBef>
          <a:spcPts val="825"/>
        </a:spcBef>
        <a:spcAft>
          <a:spcPct val="0"/>
        </a:spcAft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415789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91387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669852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425832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1pPr>
      <a:lvl2pPr marL="75598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51196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3pPr>
      <a:lvl4pPr marL="226794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02392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377990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53588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29186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047842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3" Type="http://schemas.openxmlformats.org/officeDocument/2006/relationships/customXml" Target="../ink/ink1.xml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customXml" Target="../ink/ink2.xml"/><Relationship Id="rId10" Type="http://schemas.openxmlformats.org/officeDocument/2006/relationships/image" Target="../media/image6.png"/><Relationship Id="rId4" Type="http://schemas.openxmlformats.org/officeDocument/2006/relationships/image" Target="../media/image2.emf"/><Relationship Id="rId9" Type="http://schemas.openxmlformats.org/officeDocument/2006/relationships/image" Target="../media/image5.pn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AutoShape 122"/>
          <p:cNvSpPr>
            <a:spLocks noChangeArrowheads="1"/>
          </p:cNvSpPr>
          <p:nvPr/>
        </p:nvSpPr>
        <p:spPr bwMode="auto">
          <a:xfrm>
            <a:off x="7756525" y="20040599"/>
            <a:ext cx="7169150" cy="1103314"/>
          </a:xfrm>
          <a:prstGeom prst="roundRect">
            <a:avLst>
              <a:gd name="adj" fmla="val 2778"/>
            </a:avLst>
          </a:prstGeom>
          <a:solidFill>
            <a:srgbClr val="E6D0D7"/>
          </a:solidFill>
          <a:ln w="9525">
            <a:solidFill>
              <a:srgbClr val="333399"/>
            </a:solidFill>
            <a:round/>
            <a:headEnd/>
            <a:tailEnd/>
          </a:ln>
        </p:spPr>
        <p:txBody>
          <a:bodyPr lIns="0" tIns="0" rIns="0" bIns="0" anchor="ctr"/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tr-TR" altLang="tr-TR" sz="1400" b="1">
              <a:latin typeface="Arial" panose="020B0604020202020204" pitchFamily="34" charset="0"/>
            </a:endParaRPr>
          </a:p>
        </p:txBody>
      </p:sp>
      <p:sp>
        <p:nvSpPr>
          <p:cNvPr id="37" name="AutoShape 122"/>
          <p:cNvSpPr>
            <a:spLocks noChangeArrowheads="1"/>
          </p:cNvSpPr>
          <p:nvPr/>
        </p:nvSpPr>
        <p:spPr bwMode="auto">
          <a:xfrm>
            <a:off x="7756525" y="18188667"/>
            <a:ext cx="7169150" cy="1158196"/>
          </a:xfrm>
          <a:prstGeom prst="roundRect">
            <a:avLst>
              <a:gd name="adj" fmla="val 2778"/>
            </a:avLst>
          </a:prstGeom>
          <a:solidFill>
            <a:srgbClr val="E6D0D7"/>
          </a:solidFill>
          <a:ln w="9525">
            <a:solidFill>
              <a:srgbClr val="333399"/>
            </a:solidFill>
            <a:round/>
            <a:headEnd/>
            <a:tailEnd/>
          </a:ln>
        </p:spPr>
        <p:txBody>
          <a:bodyPr lIns="0" tIns="0" rIns="0" bIns="0" anchor="ctr"/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tr-TR" altLang="tr-TR" sz="1400" b="1">
              <a:latin typeface="Arial" panose="020B0604020202020204" pitchFamily="34" charset="0"/>
            </a:endParaRPr>
          </a:p>
        </p:txBody>
      </p:sp>
      <p:sp>
        <p:nvSpPr>
          <p:cNvPr id="36" name="AutoShape 122"/>
          <p:cNvSpPr>
            <a:spLocks noChangeArrowheads="1"/>
          </p:cNvSpPr>
          <p:nvPr/>
        </p:nvSpPr>
        <p:spPr bwMode="auto">
          <a:xfrm>
            <a:off x="7756525" y="15682914"/>
            <a:ext cx="7169150" cy="1847850"/>
          </a:xfrm>
          <a:prstGeom prst="roundRect">
            <a:avLst>
              <a:gd name="adj" fmla="val 2778"/>
            </a:avLst>
          </a:prstGeom>
          <a:solidFill>
            <a:srgbClr val="E6D0D7"/>
          </a:solidFill>
          <a:ln w="9525">
            <a:solidFill>
              <a:srgbClr val="333399"/>
            </a:solidFill>
            <a:round/>
            <a:headEnd/>
            <a:tailEnd/>
          </a:ln>
        </p:spPr>
        <p:txBody>
          <a:bodyPr lIns="0" tIns="0" rIns="0" bIns="0" anchor="ctr"/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tr-TR" altLang="tr-TR" sz="1400" b="1">
              <a:latin typeface="Arial" panose="020B0604020202020204" pitchFamily="34" charset="0"/>
            </a:endParaRPr>
          </a:p>
        </p:txBody>
      </p:sp>
      <p:pic>
        <p:nvPicPr>
          <p:cNvPr id="2050" name="Resim 7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90"/>
          <a:stretch>
            <a:fillRect/>
          </a:stretch>
        </p:blipFill>
        <p:spPr bwMode="auto">
          <a:xfrm>
            <a:off x="0" y="0"/>
            <a:ext cx="15122525" cy="3344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3" name="AutoShape 122"/>
          <p:cNvSpPr>
            <a:spLocks noChangeArrowheads="1"/>
          </p:cNvSpPr>
          <p:nvPr/>
        </p:nvSpPr>
        <p:spPr bwMode="auto">
          <a:xfrm>
            <a:off x="7777163" y="3913188"/>
            <a:ext cx="7127875" cy="11160125"/>
          </a:xfrm>
          <a:prstGeom prst="roundRect">
            <a:avLst>
              <a:gd name="adj" fmla="val 2778"/>
            </a:avLst>
          </a:prstGeom>
          <a:solidFill>
            <a:srgbClr val="E6D0D7">
              <a:alpha val="87057"/>
            </a:srgbClr>
          </a:solidFill>
          <a:ln w="9525">
            <a:solidFill>
              <a:srgbClr val="333399"/>
            </a:solidFill>
            <a:round/>
            <a:headEnd/>
            <a:tailEnd/>
          </a:ln>
        </p:spPr>
        <p:txBody>
          <a:bodyPr lIns="0" tIns="0" rIns="0" bIns="0" anchor="ctr"/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tr-TR" altLang="tr-TR" sz="1400" b="1">
              <a:latin typeface="Arial" panose="020B0604020202020204" pitchFamily="34" charset="0"/>
            </a:endParaRPr>
          </a:p>
        </p:txBody>
      </p:sp>
      <p:sp>
        <p:nvSpPr>
          <p:cNvPr id="2054" name="AutoShape 122"/>
          <p:cNvSpPr>
            <a:spLocks noChangeArrowheads="1"/>
          </p:cNvSpPr>
          <p:nvPr/>
        </p:nvSpPr>
        <p:spPr bwMode="auto">
          <a:xfrm>
            <a:off x="195263" y="11625263"/>
            <a:ext cx="7169150" cy="9518650"/>
          </a:xfrm>
          <a:prstGeom prst="roundRect">
            <a:avLst>
              <a:gd name="adj" fmla="val 2778"/>
            </a:avLst>
          </a:prstGeom>
          <a:solidFill>
            <a:srgbClr val="E6D0D7"/>
          </a:solidFill>
          <a:ln w="9525">
            <a:solidFill>
              <a:srgbClr val="333399"/>
            </a:solidFill>
            <a:round/>
            <a:headEnd/>
            <a:tailEnd/>
          </a:ln>
        </p:spPr>
        <p:txBody>
          <a:bodyPr lIns="0" tIns="0" rIns="0" bIns="0" anchor="ctr"/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tr-TR" altLang="tr-TR" sz="1400" b="1">
              <a:latin typeface="Arial" panose="020B0604020202020204" pitchFamily="34" charset="0"/>
            </a:endParaRPr>
          </a:p>
        </p:txBody>
      </p:sp>
      <p:sp>
        <p:nvSpPr>
          <p:cNvPr id="2056" name="AutoShape 122"/>
          <p:cNvSpPr>
            <a:spLocks noChangeArrowheads="1"/>
          </p:cNvSpPr>
          <p:nvPr/>
        </p:nvSpPr>
        <p:spPr bwMode="auto">
          <a:xfrm>
            <a:off x="241300" y="3895725"/>
            <a:ext cx="7169150" cy="2790825"/>
          </a:xfrm>
          <a:prstGeom prst="roundRect">
            <a:avLst>
              <a:gd name="adj" fmla="val 2778"/>
            </a:avLst>
          </a:prstGeom>
          <a:solidFill>
            <a:srgbClr val="E6D0D7"/>
          </a:solidFill>
          <a:ln w="9525">
            <a:solidFill>
              <a:srgbClr val="333399"/>
            </a:solidFill>
            <a:round/>
            <a:headEnd/>
            <a:tailEnd/>
          </a:ln>
        </p:spPr>
        <p:txBody>
          <a:bodyPr lIns="0" tIns="0" rIns="0" bIns="0" anchor="ctr"/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tr-TR" altLang="tr-TR" sz="1400" b="1">
              <a:latin typeface="Arial" panose="020B0604020202020204" pitchFamily="34" charset="0"/>
            </a:endParaRPr>
          </a:p>
        </p:txBody>
      </p:sp>
      <p:sp>
        <p:nvSpPr>
          <p:cNvPr id="79" name="AutoShape 88"/>
          <p:cNvSpPr>
            <a:spLocks noChangeArrowheads="1"/>
          </p:cNvSpPr>
          <p:nvPr/>
        </p:nvSpPr>
        <p:spPr bwMode="auto">
          <a:xfrm>
            <a:off x="241300" y="265113"/>
            <a:ext cx="14657388" cy="3036887"/>
          </a:xfrm>
          <a:prstGeom prst="roundRect">
            <a:avLst>
              <a:gd name="adj" fmla="val 3722"/>
            </a:avLst>
          </a:prstGeom>
          <a:noFill/>
          <a:ln>
            <a:noFill/>
          </a:ln>
          <a:effectLst>
            <a:glow rad="1270000">
              <a:schemeClr val="accent1">
                <a:alpha val="40000"/>
              </a:schemeClr>
            </a:glow>
            <a:softEdge rad="1041400"/>
          </a:effectLst>
        </p:spPr>
        <p:txBody>
          <a:bodyPr lIns="0" tIns="0" rIns="0" bIns="0" anchor="ctr"/>
          <a:lstStyle>
            <a:lvl1pPr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175208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tr-TR" altLang="tr-TR"/>
          </a:p>
        </p:txBody>
      </p:sp>
      <p:sp>
        <p:nvSpPr>
          <p:cNvPr id="2060" name="Text Box 25"/>
          <p:cNvSpPr txBox="1">
            <a:spLocks noChangeArrowheads="1"/>
          </p:cNvSpPr>
          <p:nvPr/>
        </p:nvSpPr>
        <p:spPr bwMode="auto">
          <a:xfrm>
            <a:off x="2951956" y="134938"/>
            <a:ext cx="923607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tr-TR" altLang="tr-TR" sz="4000" b="1" i="1" dirty="0">
                <a:latin typeface="Arial" panose="020B0604020202020204" pitchFamily="34" charset="0"/>
              </a:rPr>
              <a:t>ACTIVITY ANALYSIS AND PREDICTION USING HEALTH DATA </a:t>
            </a:r>
          </a:p>
        </p:txBody>
      </p:sp>
      <p:sp>
        <p:nvSpPr>
          <p:cNvPr id="2061" name="AutoShape 35"/>
          <p:cNvSpPr>
            <a:spLocks noChangeArrowheads="1"/>
          </p:cNvSpPr>
          <p:nvPr/>
        </p:nvSpPr>
        <p:spPr bwMode="auto">
          <a:xfrm>
            <a:off x="241300" y="3343275"/>
            <a:ext cx="7169150" cy="520700"/>
          </a:xfrm>
          <a:prstGeom prst="roundRect">
            <a:avLst>
              <a:gd name="adj" fmla="val 16667"/>
            </a:avLst>
          </a:prstGeom>
          <a:solidFill>
            <a:srgbClr val="E20813"/>
          </a:solidFill>
          <a:ln w="9525" algn="ctr">
            <a:solidFill>
              <a:srgbClr val="000099"/>
            </a:solidFill>
            <a:round/>
            <a:headEnd/>
            <a:tailEnd/>
          </a:ln>
        </p:spPr>
        <p:txBody>
          <a:bodyPr lIns="38933" tIns="38933" rIns="38933" bIns="38933" anchor="ctr">
            <a:spAutoFit/>
          </a:bodyPr>
          <a:lstStyle>
            <a:lvl1pPr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tr-TR" sz="2500" b="1">
                <a:solidFill>
                  <a:schemeClr val="bg1"/>
                </a:solidFill>
                <a:latin typeface="Arial" panose="020B0604020202020204" pitchFamily="34" charset="0"/>
              </a:rPr>
              <a:t>Introduction</a:t>
            </a:r>
          </a:p>
        </p:txBody>
      </p:sp>
      <p:sp>
        <p:nvSpPr>
          <p:cNvPr id="2062" name="Text Box 56"/>
          <p:cNvSpPr txBox="1">
            <a:spLocks noChangeArrowheads="1"/>
          </p:cNvSpPr>
          <p:nvPr/>
        </p:nvSpPr>
        <p:spPr bwMode="auto">
          <a:xfrm>
            <a:off x="2128837" y="1483395"/>
            <a:ext cx="10861675" cy="153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tr-TR" altLang="tr-TR" sz="2000" dirty="0">
                <a:latin typeface="Arial" panose="020B0604020202020204" pitchFamily="34" charset="0"/>
              </a:rPr>
              <a:t>Taha Turan AKGÜNGÖR</a:t>
            </a:r>
          </a:p>
          <a:p>
            <a:pPr algn="ctr" eaLnBrk="1" hangingPunct="1"/>
            <a:r>
              <a:rPr lang="en-US" altLang="tr-TR" sz="2000" i="1" dirty="0">
                <a:latin typeface="Arial" panose="020B0604020202020204" pitchFamily="34" charset="0"/>
              </a:rPr>
              <a:t>Department of </a:t>
            </a:r>
            <a:r>
              <a:rPr lang="tr-TR" altLang="tr-TR" sz="2000" i="1" dirty="0" err="1">
                <a:latin typeface="Arial" panose="020B0604020202020204" pitchFamily="34" charset="0"/>
              </a:rPr>
              <a:t>Computer</a:t>
            </a:r>
            <a:r>
              <a:rPr lang="tr-TR" altLang="tr-TR" sz="2000" i="1" dirty="0">
                <a:latin typeface="Arial" panose="020B0604020202020204" pitchFamily="34" charset="0"/>
              </a:rPr>
              <a:t> </a:t>
            </a:r>
            <a:r>
              <a:rPr lang="tr-TR" altLang="tr-TR" sz="2000" i="1" dirty="0" err="1">
                <a:latin typeface="Arial" panose="020B0604020202020204" pitchFamily="34" charset="0"/>
              </a:rPr>
              <a:t>Engineering</a:t>
            </a:r>
            <a:r>
              <a:rPr lang="tr-TR" altLang="tr-TR" sz="2000" dirty="0">
                <a:latin typeface="Arial" panose="020B0604020202020204" pitchFamily="34" charset="0"/>
              </a:rPr>
              <a:t> </a:t>
            </a:r>
          </a:p>
          <a:p>
            <a:pPr algn="ctr" eaLnBrk="1" hangingPunct="1"/>
            <a:r>
              <a:rPr lang="en-US" altLang="tr-TR" sz="2000" dirty="0">
                <a:latin typeface="Arial" panose="020B0604020202020204" pitchFamily="34" charset="0"/>
              </a:rPr>
              <a:t>Adana, Turkey</a:t>
            </a:r>
            <a:endParaRPr lang="tr-TR" altLang="tr-TR" sz="2000" dirty="0">
              <a:latin typeface="Arial" panose="020B0604020202020204" pitchFamily="34" charset="0"/>
            </a:endParaRPr>
          </a:p>
          <a:p>
            <a:pPr algn="ctr" eaLnBrk="1" hangingPunct="1"/>
            <a:r>
              <a:rPr lang="tr-TR" altLang="tr-TR" sz="2000" dirty="0">
                <a:latin typeface="Arial" panose="020B0604020202020204" pitchFamily="34" charset="0"/>
              </a:rPr>
              <a:t>180101032@ogr.atu.edu.tr</a:t>
            </a:r>
          </a:p>
          <a:p>
            <a:pPr algn="ctr" eaLnBrk="1" hangingPunct="1"/>
            <a:endParaRPr lang="tr-TR" altLang="tr-TR" sz="2000" dirty="0">
              <a:latin typeface="Arial" panose="020B0604020202020204" pitchFamily="34" charset="0"/>
            </a:endParaRPr>
          </a:p>
        </p:txBody>
      </p:sp>
      <p:sp>
        <p:nvSpPr>
          <p:cNvPr id="2063" name="AutoShape 70"/>
          <p:cNvSpPr>
            <a:spLocks noChangeArrowheads="1"/>
          </p:cNvSpPr>
          <p:nvPr/>
        </p:nvSpPr>
        <p:spPr bwMode="auto">
          <a:xfrm>
            <a:off x="204788" y="11083925"/>
            <a:ext cx="7192962" cy="520700"/>
          </a:xfrm>
          <a:prstGeom prst="roundRect">
            <a:avLst>
              <a:gd name="adj" fmla="val 16667"/>
            </a:avLst>
          </a:prstGeom>
          <a:solidFill>
            <a:srgbClr val="E208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933" tIns="38933" rIns="38933" bIns="38933" anchor="ctr">
            <a:spAutoFit/>
          </a:bodyPr>
          <a:lstStyle>
            <a:lvl1pPr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tr-TR" altLang="tr-TR" sz="2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tr-TR" altLang="tr-T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altLang="tr-TR" sz="2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altLang="tr-T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WEKA </a:t>
            </a:r>
            <a:r>
              <a:rPr lang="tr-TR" altLang="tr-TR" sz="2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US" altLang="tr-TR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4" name="AutoShape 73"/>
          <p:cNvSpPr>
            <a:spLocks noChangeArrowheads="1"/>
          </p:cNvSpPr>
          <p:nvPr/>
        </p:nvSpPr>
        <p:spPr bwMode="auto">
          <a:xfrm>
            <a:off x="7735888" y="17610138"/>
            <a:ext cx="7189787" cy="512762"/>
          </a:xfrm>
          <a:prstGeom prst="roundRect">
            <a:avLst>
              <a:gd name="adj" fmla="val 16667"/>
            </a:avLst>
          </a:prstGeom>
          <a:solidFill>
            <a:srgbClr val="E20813"/>
          </a:solidFill>
          <a:ln w="9525" algn="ctr">
            <a:solidFill>
              <a:srgbClr val="000099"/>
            </a:solidFill>
            <a:round/>
            <a:headEnd/>
            <a:tailEnd/>
          </a:ln>
        </p:spPr>
        <p:txBody>
          <a:bodyPr lIns="38933" tIns="38933" rIns="38933" bIns="38933" anchor="ctr">
            <a:spAutoFit/>
          </a:bodyPr>
          <a:lstStyle>
            <a:lvl1pPr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tr-TR" altLang="tr-TR" sz="2500" b="1">
                <a:solidFill>
                  <a:schemeClr val="bg1"/>
                </a:solidFill>
                <a:latin typeface="Arial" panose="020B0604020202020204" pitchFamily="34" charset="0"/>
              </a:rPr>
              <a:t>Conclusion</a:t>
            </a:r>
            <a:endParaRPr lang="en-US" altLang="tr-TR" sz="25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065" name="Text Box 75"/>
          <p:cNvSpPr txBox="1">
            <a:spLocks noChangeArrowheads="1"/>
          </p:cNvSpPr>
          <p:nvPr/>
        </p:nvSpPr>
        <p:spPr bwMode="auto">
          <a:xfrm>
            <a:off x="7783513" y="19934238"/>
            <a:ext cx="7107237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endParaRPr lang="tr-TR" altLang="tr-TR" sz="2100" b="1">
              <a:solidFill>
                <a:schemeClr val="accent2"/>
              </a:solidFill>
              <a:latin typeface="Arial" panose="020B0604020202020204" pitchFamily="34" charset="0"/>
            </a:endParaRPr>
          </a:p>
        </p:txBody>
      </p:sp>
      <p:sp>
        <p:nvSpPr>
          <p:cNvPr id="2066" name="Text Box 94"/>
          <p:cNvSpPr txBox="1">
            <a:spLocks noChangeArrowheads="1"/>
          </p:cNvSpPr>
          <p:nvPr/>
        </p:nvSpPr>
        <p:spPr bwMode="auto">
          <a:xfrm>
            <a:off x="7878763" y="20126457"/>
            <a:ext cx="702945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tr-TR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tr-TR" sz="14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Ms.S.Roobini</a:t>
            </a:r>
            <a:r>
              <a:rPr lang="tr-TR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Ms.J.Fenila</a:t>
            </a:r>
            <a:r>
              <a:rPr lang="tr-TR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Naomi</a:t>
            </a:r>
            <a:r>
              <a:rPr lang="tr-TR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Smartphone Sensor </a:t>
            </a:r>
            <a:r>
              <a:rPr lang="tr-TR" sz="14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tr-TR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Human Activity </a:t>
            </a:r>
            <a:r>
              <a:rPr lang="tr-TR" sz="14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Recognition</a:t>
            </a:r>
            <a:r>
              <a:rPr lang="tr-TR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using</a:t>
            </a:r>
            <a:r>
              <a:rPr lang="tr-TR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Deep</a:t>
            </a:r>
            <a:r>
              <a:rPr lang="tr-TR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Learning </a:t>
            </a:r>
            <a:r>
              <a:rPr lang="tr-TR" sz="1400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lang="tr-TR" sz="14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tr-TR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tr-TR" sz="14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tr-TR" sz="14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tr-TR" sz="1400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tr-TR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7" name="AutoShape 119"/>
          <p:cNvSpPr>
            <a:spLocks noChangeArrowheads="1"/>
          </p:cNvSpPr>
          <p:nvPr/>
        </p:nvSpPr>
        <p:spPr bwMode="auto">
          <a:xfrm>
            <a:off x="7791450" y="3357563"/>
            <a:ext cx="7148513" cy="511175"/>
          </a:xfrm>
          <a:prstGeom prst="roundRect">
            <a:avLst>
              <a:gd name="adj" fmla="val 16667"/>
            </a:avLst>
          </a:prstGeom>
          <a:solidFill>
            <a:srgbClr val="E208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933" tIns="38933" rIns="38933" bIns="38933" anchor="ctr"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tr-TR" altLang="tr-T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</a:t>
            </a:r>
            <a:r>
              <a:rPr lang="tr-TR" altLang="tr-TR" sz="2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Algorithms</a:t>
            </a:r>
            <a:r>
              <a:rPr lang="tr-TR" altLang="tr-T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altLang="tr-TR" sz="2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altLang="tr-TR" sz="2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altLang="tr-TR" sz="2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Evaluations</a:t>
            </a:r>
            <a:endParaRPr lang="tr-TR" altLang="tr-TR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8" name="Text Box 123"/>
          <p:cNvSpPr txBox="1">
            <a:spLocks noChangeArrowheads="1"/>
          </p:cNvSpPr>
          <p:nvPr/>
        </p:nvSpPr>
        <p:spPr bwMode="auto">
          <a:xfrm>
            <a:off x="417513" y="4129088"/>
            <a:ext cx="6792912" cy="215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190625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1190625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1190625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1190625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1190625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190625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190625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190625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190625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 eaLnBrk="1" hangingPunct="1"/>
            <a:r>
              <a:rPr lang="tr-TR" altLang="tr-TR" sz="1400" dirty="0">
                <a:latin typeface="Arial" panose="020B0604020202020204" pitchFamily="34" charset="0"/>
              </a:rPr>
              <a:t>      </a:t>
            </a:r>
            <a:r>
              <a:rPr lang="tr-TR" altLang="tr-TR" sz="1400" dirty="0" err="1">
                <a:latin typeface="Arial" panose="020B0604020202020204" pitchFamily="34" charset="0"/>
              </a:rPr>
              <a:t>In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this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study</a:t>
            </a:r>
            <a:r>
              <a:rPr lang="tr-TR" altLang="tr-TR" sz="1400" dirty="0">
                <a:latin typeface="Arial" panose="020B0604020202020204" pitchFamily="34" charset="0"/>
              </a:rPr>
              <a:t>, </a:t>
            </a:r>
            <a:r>
              <a:rPr lang="tr-TR" altLang="tr-TR" sz="1400" dirty="0" err="1">
                <a:latin typeface="Arial" panose="020B0604020202020204" pitchFamily="34" charset="0"/>
              </a:rPr>
              <a:t>the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estimation</a:t>
            </a:r>
            <a:r>
              <a:rPr lang="tr-TR" altLang="tr-TR" sz="1400" dirty="0">
                <a:latin typeface="Arial" panose="020B0604020202020204" pitchFamily="34" charset="0"/>
              </a:rPr>
              <a:t> of </a:t>
            </a:r>
            <a:r>
              <a:rPr lang="tr-TR" altLang="tr-TR" sz="1400" dirty="0" err="1">
                <a:latin typeface="Arial" panose="020B0604020202020204" pitchFamily="34" charset="0"/>
              </a:rPr>
              <a:t>the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physical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activities</a:t>
            </a:r>
            <a:r>
              <a:rPr lang="tr-TR" altLang="tr-TR" sz="1400" dirty="0">
                <a:latin typeface="Arial" panose="020B0604020202020204" pitchFamily="34" charset="0"/>
              </a:rPr>
              <a:t> of </a:t>
            </a:r>
            <a:r>
              <a:rPr lang="tr-TR" altLang="tr-TR" sz="1400" dirty="0" err="1">
                <a:latin typeface="Arial" panose="020B0604020202020204" pitchFamily="34" charset="0"/>
              </a:rPr>
              <a:t>these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people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was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carried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out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by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using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the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health</a:t>
            </a:r>
            <a:r>
              <a:rPr lang="tr-TR" altLang="tr-TR" sz="1400" dirty="0">
                <a:latin typeface="Arial" panose="020B0604020202020204" pitchFamily="34" charset="0"/>
              </a:rPr>
              <a:t> data </a:t>
            </a:r>
            <a:r>
              <a:rPr lang="tr-TR" altLang="tr-TR" sz="1400" dirty="0" err="1">
                <a:latin typeface="Arial" panose="020B0604020202020204" pitchFamily="34" charset="0"/>
              </a:rPr>
              <a:t>collected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by</a:t>
            </a:r>
            <a:r>
              <a:rPr lang="tr-TR" altLang="tr-TR" sz="1400" dirty="0">
                <a:latin typeface="Arial" panose="020B0604020202020204" pitchFamily="34" charset="0"/>
              </a:rPr>
              <a:t> data </a:t>
            </a:r>
            <a:r>
              <a:rPr lang="tr-TR" altLang="tr-TR" sz="1400" dirty="0" err="1">
                <a:latin typeface="Arial" panose="020B0604020202020204" pitchFamily="34" charset="0"/>
              </a:rPr>
              <a:t>mining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and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taking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into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account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the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instantaneous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heart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rhythm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rates</a:t>
            </a:r>
            <a:r>
              <a:rPr lang="tr-TR" altLang="tr-TR" sz="1400" dirty="0">
                <a:latin typeface="Arial" panose="020B0604020202020204" pitchFamily="34" charset="0"/>
              </a:rPr>
              <a:t> of </a:t>
            </a:r>
            <a:r>
              <a:rPr lang="tr-TR" altLang="tr-TR" sz="1400" dirty="0" err="1">
                <a:latin typeface="Arial" panose="020B0604020202020204" pitchFamily="34" charset="0"/>
              </a:rPr>
              <a:t>the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people</a:t>
            </a:r>
            <a:r>
              <a:rPr lang="tr-TR" altLang="tr-TR" sz="1400" dirty="0">
                <a:latin typeface="Arial" panose="020B0604020202020204" pitchFamily="34" charset="0"/>
              </a:rPr>
              <a:t>. </a:t>
            </a:r>
          </a:p>
          <a:p>
            <a:pPr algn="just" eaLnBrk="1" hangingPunct="1"/>
            <a:r>
              <a:rPr lang="tr-TR" altLang="tr-TR" sz="1400" dirty="0">
                <a:latin typeface="Arial" panose="020B0604020202020204" pitchFamily="34" charset="0"/>
              </a:rPr>
              <a:t>      A </a:t>
            </a:r>
            <a:r>
              <a:rPr lang="tr-TR" altLang="tr-TR" sz="1400" dirty="0" err="1">
                <a:latin typeface="Arial" panose="020B0604020202020204" pitchFamily="34" charset="0"/>
              </a:rPr>
              <a:t>smart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watch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was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used</a:t>
            </a:r>
            <a:r>
              <a:rPr lang="tr-TR" altLang="tr-TR" sz="1400" dirty="0">
                <a:latin typeface="Arial" panose="020B0604020202020204" pitchFamily="34" charset="0"/>
              </a:rPr>
              <a:t> as a data </a:t>
            </a:r>
            <a:r>
              <a:rPr lang="tr-TR" altLang="tr-TR" sz="1400" dirty="0" err="1">
                <a:latin typeface="Arial" panose="020B0604020202020204" pitchFamily="34" charset="0"/>
              </a:rPr>
              <a:t>collection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tool</a:t>
            </a:r>
            <a:r>
              <a:rPr lang="tr-TR" altLang="tr-TR" sz="1400" dirty="0">
                <a:latin typeface="Arial" panose="020B0604020202020204" pitchFamily="34" charset="0"/>
              </a:rPr>
              <a:t>. </a:t>
            </a:r>
            <a:r>
              <a:rPr lang="tr-TR" altLang="tr-TR" sz="1400" dirty="0" err="1">
                <a:latin typeface="Arial" panose="020B0604020202020204" pitchFamily="34" charset="0"/>
              </a:rPr>
              <a:t>Thanks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to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this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watch</a:t>
            </a:r>
            <a:r>
              <a:rPr lang="tr-TR" altLang="tr-TR" sz="1400" dirty="0">
                <a:latin typeface="Arial" panose="020B0604020202020204" pitchFamily="34" charset="0"/>
              </a:rPr>
              <a:t>, 100 </a:t>
            </a:r>
            <a:r>
              <a:rPr lang="tr-TR" altLang="tr-TR" sz="1400" dirty="0" err="1">
                <a:latin typeface="Arial" panose="020B0604020202020204" pitchFamily="34" charset="0"/>
              </a:rPr>
              <a:t>different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people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were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asked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to</a:t>
            </a:r>
            <a:r>
              <a:rPr lang="tr-TR" altLang="tr-TR" sz="1400" dirty="0">
                <a:latin typeface="Arial" panose="020B0604020202020204" pitchFamily="34" charset="0"/>
              </a:rPr>
              <a:t> do 4 </a:t>
            </a:r>
            <a:r>
              <a:rPr lang="tr-TR" altLang="tr-TR" sz="1400" dirty="0" err="1">
                <a:latin typeface="Arial" panose="020B0604020202020204" pitchFamily="34" charset="0"/>
              </a:rPr>
              <a:t>different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activities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and</a:t>
            </a:r>
            <a:r>
              <a:rPr lang="tr-TR" altLang="tr-TR" sz="1400" dirty="0">
                <a:latin typeface="Arial" panose="020B0604020202020204" pitchFamily="34" charset="0"/>
              </a:rPr>
              <a:t> a total of 10,000 data </a:t>
            </a:r>
            <a:r>
              <a:rPr lang="tr-TR" altLang="tr-TR" sz="1400" dirty="0" err="1">
                <a:latin typeface="Arial" panose="020B0604020202020204" pitchFamily="34" charset="0"/>
              </a:rPr>
              <a:t>were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collected</a:t>
            </a:r>
            <a:r>
              <a:rPr lang="tr-TR" altLang="tr-TR" sz="1400" dirty="0">
                <a:latin typeface="Arial" panose="020B0604020202020204" pitchFamily="34" charset="0"/>
              </a:rPr>
              <a:t>, 25 </a:t>
            </a:r>
            <a:r>
              <a:rPr lang="tr-TR" altLang="tr-TR" sz="1400" dirty="0" err="1">
                <a:latin typeface="Arial" panose="020B0604020202020204" pitchFamily="34" charset="0"/>
              </a:rPr>
              <a:t>from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each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activity</a:t>
            </a:r>
            <a:r>
              <a:rPr lang="tr-TR" altLang="tr-TR" sz="1400" dirty="0">
                <a:latin typeface="Arial" panose="020B0604020202020204" pitchFamily="34" charset="0"/>
              </a:rPr>
              <a:t>. </a:t>
            </a:r>
            <a:r>
              <a:rPr lang="tr-TR" altLang="tr-TR" sz="1400" dirty="0" err="1">
                <a:latin typeface="Arial" panose="020B0604020202020204" pitchFamily="34" charset="0"/>
              </a:rPr>
              <a:t>These</a:t>
            </a:r>
            <a:r>
              <a:rPr lang="tr-TR" altLang="tr-TR" sz="1400" dirty="0">
                <a:latin typeface="Arial" panose="020B0604020202020204" pitchFamily="34" charset="0"/>
              </a:rPr>
              <a:t> 4 </a:t>
            </a:r>
            <a:r>
              <a:rPr lang="tr-TR" altLang="tr-TR" sz="1400" dirty="0" err="1">
                <a:latin typeface="Arial" panose="020B0604020202020204" pitchFamily="34" charset="0"/>
              </a:rPr>
              <a:t>activities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consist</a:t>
            </a:r>
            <a:r>
              <a:rPr lang="tr-TR" altLang="tr-TR" sz="1400" dirty="0">
                <a:latin typeface="Arial" panose="020B0604020202020204" pitchFamily="34" charset="0"/>
              </a:rPr>
              <a:t> of </a:t>
            </a:r>
            <a:r>
              <a:rPr lang="tr-TR" altLang="tr-TR" sz="1400" dirty="0" err="1">
                <a:latin typeface="Arial" panose="020B0604020202020204" pitchFamily="34" charset="0"/>
              </a:rPr>
              <a:t>Sitting</a:t>
            </a:r>
            <a:r>
              <a:rPr lang="tr-TR" altLang="tr-TR" sz="1400" dirty="0">
                <a:latin typeface="Arial" panose="020B0604020202020204" pitchFamily="34" charset="0"/>
              </a:rPr>
              <a:t>, </a:t>
            </a:r>
            <a:r>
              <a:rPr lang="tr-TR" altLang="tr-TR" sz="1400" dirty="0" err="1">
                <a:latin typeface="Arial" panose="020B0604020202020204" pitchFamily="34" charset="0"/>
              </a:rPr>
              <a:t>Walking</a:t>
            </a:r>
            <a:r>
              <a:rPr lang="tr-TR" altLang="tr-TR" sz="1400" dirty="0">
                <a:latin typeface="Arial" panose="020B0604020202020204" pitchFamily="34" charset="0"/>
              </a:rPr>
              <a:t>, </a:t>
            </a:r>
            <a:r>
              <a:rPr lang="tr-TR" altLang="tr-TR" sz="1400" dirty="0" err="1">
                <a:latin typeface="Arial" panose="020B0604020202020204" pitchFamily="34" charset="0"/>
              </a:rPr>
              <a:t>Stair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Climbing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and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Running</a:t>
            </a:r>
            <a:r>
              <a:rPr lang="tr-TR" altLang="tr-TR" sz="1400" dirty="0">
                <a:latin typeface="Arial" panose="020B0604020202020204" pitchFamily="34" charset="0"/>
              </a:rPr>
              <a:t>. </a:t>
            </a:r>
          </a:p>
          <a:p>
            <a:pPr algn="just" eaLnBrk="1" hangingPunct="1"/>
            <a:r>
              <a:rPr lang="tr-TR" altLang="tr-TR" sz="1400" dirty="0">
                <a:latin typeface="Arial" panose="020B0604020202020204" pitchFamily="34" charset="0"/>
              </a:rPr>
              <a:t>      </a:t>
            </a:r>
            <a:r>
              <a:rPr lang="tr-TR" altLang="tr-TR" sz="1400" dirty="0" err="1">
                <a:latin typeface="Arial" panose="020B0604020202020204" pitchFamily="34" charset="0"/>
              </a:rPr>
              <a:t>These</a:t>
            </a:r>
            <a:r>
              <a:rPr lang="tr-TR" altLang="tr-TR" sz="1400" dirty="0">
                <a:latin typeface="Arial" panose="020B0604020202020204" pitchFamily="34" charset="0"/>
              </a:rPr>
              <a:t> data </a:t>
            </a:r>
            <a:r>
              <a:rPr lang="tr-TR" altLang="tr-TR" sz="1400" dirty="0" err="1">
                <a:latin typeface="Arial" panose="020B0604020202020204" pitchFamily="34" charset="0"/>
              </a:rPr>
              <a:t>consist</a:t>
            </a:r>
            <a:r>
              <a:rPr lang="tr-TR" altLang="tr-TR" sz="1400" dirty="0">
                <a:latin typeface="Arial" panose="020B0604020202020204" pitchFamily="34" charset="0"/>
              </a:rPr>
              <a:t> of </a:t>
            </a:r>
            <a:r>
              <a:rPr lang="tr-TR" altLang="tr-TR" sz="1400" dirty="0" err="1">
                <a:latin typeface="Arial" panose="020B0604020202020204" pitchFamily="34" charset="0"/>
              </a:rPr>
              <a:t>Height</a:t>
            </a:r>
            <a:r>
              <a:rPr lang="tr-TR" altLang="tr-TR" sz="1400" dirty="0">
                <a:latin typeface="Arial" panose="020B0604020202020204" pitchFamily="34" charset="0"/>
              </a:rPr>
              <a:t>, </a:t>
            </a:r>
            <a:r>
              <a:rPr lang="tr-TR" altLang="tr-TR" sz="1400" dirty="0" err="1">
                <a:latin typeface="Arial" panose="020B0604020202020204" pitchFamily="34" charset="0"/>
              </a:rPr>
              <a:t>Weight</a:t>
            </a:r>
            <a:r>
              <a:rPr lang="tr-TR" altLang="tr-TR" sz="1400" dirty="0">
                <a:latin typeface="Arial" panose="020B0604020202020204" pitchFamily="34" charset="0"/>
              </a:rPr>
              <a:t>, Age, </a:t>
            </a:r>
            <a:r>
              <a:rPr lang="tr-TR" altLang="tr-TR" sz="1400" dirty="0" err="1">
                <a:latin typeface="Arial" panose="020B0604020202020204" pitchFamily="34" charset="0"/>
              </a:rPr>
              <a:t>Gender</a:t>
            </a:r>
            <a:r>
              <a:rPr lang="tr-TR" altLang="tr-TR" sz="1400" dirty="0">
                <a:latin typeface="Arial" panose="020B0604020202020204" pitchFamily="34" charset="0"/>
              </a:rPr>
              <a:t>, </a:t>
            </a:r>
            <a:r>
              <a:rPr lang="tr-TR" altLang="tr-TR" sz="1400" dirty="0" err="1">
                <a:latin typeface="Arial" panose="020B0604020202020204" pitchFamily="34" charset="0"/>
              </a:rPr>
              <a:t>Heart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Disease</a:t>
            </a:r>
            <a:r>
              <a:rPr lang="tr-TR" altLang="tr-TR" sz="1400" dirty="0">
                <a:latin typeface="Arial" panose="020B0604020202020204" pitchFamily="34" charset="0"/>
              </a:rPr>
              <a:t> Information, </a:t>
            </a:r>
            <a:r>
              <a:rPr lang="tr-TR" altLang="tr-TR" sz="1400" dirty="0" err="1">
                <a:latin typeface="Arial" panose="020B0604020202020204" pitchFamily="34" charset="0"/>
              </a:rPr>
              <a:t>Heart</a:t>
            </a:r>
            <a:r>
              <a:rPr lang="tr-TR" altLang="tr-TR" sz="1400" dirty="0">
                <a:latin typeface="Arial" panose="020B0604020202020204" pitchFamily="34" charset="0"/>
              </a:rPr>
              <a:t> Rate </a:t>
            </a:r>
            <a:r>
              <a:rPr lang="tr-TR" altLang="tr-TR" sz="1400" dirty="0" err="1">
                <a:latin typeface="Arial" panose="020B0604020202020204" pitchFamily="34" charset="0"/>
              </a:rPr>
              <a:t>and</a:t>
            </a:r>
            <a:r>
              <a:rPr lang="tr-TR" altLang="tr-TR" sz="1400" dirty="0">
                <a:latin typeface="Arial" panose="020B0604020202020204" pitchFamily="34" charset="0"/>
              </a:rPr>
              <a:t> Activity </a:t>
            </a:r>
            <a:r>
              <a:rPr lang="tr-TR" altLang="tr-TR" sz="1400" dirty="0" err="1">
                <a:latin typeface="Arial" panose="020B0604020202020204" pitchFamily="34" charset="0"/>
              </a:rPr>
              <a:t>Type</a:t>
            </a:r>
            <a:r>
              <a:rPr lang="tr-TR" altLang="tr-TR" sz="1400" dirty="0">
                <a:latin typeface="Arial" panose="020B0604020202020204" pitchFamily="34" charset="0"/>
              </a:rPr>
              <a:t>. </a:t>
            </a:r>
            <a:r>
              <a:rPr lang="tr-TR" altLang="tr-TR" sz="1400" dirty="0" err="1">
                <a:latin typeface="Arial" panose="020B0604020202020204" pitchFamily="34" charset="0"/>
              </a:rPr>
              <a:t>In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addition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to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these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features</a:t>
            </a:r>
            <a:r>
              <a:rPr lang="tr-TR" altLang="tr-TR" sz="1400" dirty="0">
                <a:latin typeface="Arial" panose="020B0604020202020204" pitchFamily="34" charset="0"/>
              </a:rPr>
              <a:t>, </a:t>
            </a:r>
            <a:r>
              <a:rPr lang="tr-TR" altLang="tr-TR" sz="1400" dirty="0" err="1">
                <a:latin typeface="Arial" panose="020B0604020202020204" pitchFamily="34" charset="0"/>
              </a:rPr>
              <a:t>the</a:t>
            </a:r>
            <a:r>
              <a:rPr lang="tr-TR" altLang="tr-TR" sz="1400" dirty="0">
                <a:latin typeface="Arial" panose="020B0604020202020204" pitchFamily="34" charset="0"/>
              </a:rPr>
              <a:t> body </a:t>
            </a:r>
            <a:r>
              <a:rPr lang="tr-TR" altLang="tr-TR" sz="1400" dirty="0" err="1">
                <a:latin typeface="Arial" panose="020B0604020202020204" pitchFamily="34" charset="0"/>
              </a:rPr>
              <a:t>mass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index</a:t>
            </a:r>
            <a:r>
              <a:rPr lang="tr-TR" altLang="tr-TR" sz="1400" dirty="0">
                <a:latin typeface="Arial" panose="020B0604020202020204" pitchFamily="34" charset="0"/>
              </a:rPr>
              <a:t> of </a:t>
            </a:r>
            <a:r>
              <a:rPr lang="tr-TR" altLang="tr-TR" sz="1400" dirty="0" err="1">
                <a:latin typeface="Arial" panose="020B0604020202020204" pitchFamily="34" charset="0"/>
              </a:rPr>
              <a:t>the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person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was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calculated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and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these</a:t>
            </a:r>
            <a:r>
              <a:rPr lang="tr-TR" altLang="tr-TR" sz="1400" dirty="0">
                <a:latin typeface="Arial" panose="020B0604020202020204" pitchFamily="34" charset="0"/>
              </a:rPr>
              <a:t> data </a:t>
            </a:r>
            <a:r>
              <a:rPr lang="tr-TR" altLang="tr-TR" sz="1400" dirty="0" err="1">
                <a:latin typeface="Arial" panose="020B0604020202020204" pitchFamily="34" charset="0"/>
              </a:rPr>
              <a:t>were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added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to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the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csv</a:t>
            </a:r>
            <a:r>
              <a:rPr lang="tr-TR" altLang="tr-TR" sz="1400" dirty="0">
                <a:latin typeface="Arial" panose="020B0604020202020204" pitchFamily="34" charset="0"/>
              </a:rPr>
              <a:t> file as a </a:t>
            </a:r>
            <a:r>
              <a:rPr lang="tr-TR" altLang="tr-TR" sz="1400" dirty="0" err="1">
                <a:latin typeface="Arial" panose="020B0604020202020204" pitchFamily="34" charset="0"/>
              </a:rPr>
              <a:t>feature</a:t>
            </a:r>
            <a:r>
              <a:rPr lang="tr-TR" altLang="tr-TR" sz="1400" dirty="0">
                <a:latin typeface="Arial" panose="020B0604020202020204" pitchFamily="34" charset="0"/>
              </a:rPr>
              <a:t>.</a:t>
            </a:r>
            <a:endParaRPr lang="en-US" altLang="tr-TR" sz="1400" dirty="0">
              <a:latin typeface="Arial" panose="020B0604020202020204" pitchFamily="34" charset="0"/>
            </a:endParaRPr>
          </a:p>
        </p:txBody>
      </p:sp>
      <p:sp>
        <p:nvSpPr>
          <p:cNvPr id="2069" name="Text Box 129"/>
          <p:cNvSpPr txBox="1">
            <a:spLocks noChangeArrowheads="1"/>
          </p:cNvSpPr>
          <p:nvPr/>
        </p:nvSpPr>
        <p:spPr bwMode="auto">
          <a:xfrm>
            <a:off x="301049" y="11809514"/>
            <a:ext cx="6862762" cy="1723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2667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2667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2667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2667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2667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266700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266700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266700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266700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tr-TR" altLang="tr-TR" sz="1400" dirty="0">
                <a:latin typeface="Arial" panose="020B0604020202020204" pitchFamily="34" charset="0"/>
              </a:rPr>
              <a:t>	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study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consist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a total of 9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Height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Weight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Age,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Sex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Value,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Index,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Heart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Attack Risk,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Heart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Rate, Activity Index.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Activity Index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predict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section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where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activities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Sitting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Walking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Climbing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Stairs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Running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digitized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Using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 total of 10,000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25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activity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4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activities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total of 100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people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70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percent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had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been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train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30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percent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as test data.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addition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attribute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certain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obtained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through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Weka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70" name="Text Box 133"/>
          <p:cNvSpPr txBox="1">
            <a:spLocks noChangeArrowheads="1"/>
          </p:cNvSpPr>
          <p:nvPr/>
        </p:nvSpPr>
        <p:spPr bwMode="auto">
          <a:xfrm>
            <a:off x="7924800" y="15765463"/>
            <a:ext cx="6808788" cy="129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test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trained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made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Machine Learning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predictions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had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been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found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criteria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had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been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compared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According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obtained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most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successful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C4.5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rate of 89.37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percent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71" name="Text Box 134"/>
          <p:cNvSpPr txBox="1">
            <a:spLocks noChangeArrowheads="1"/>
          </p:cNvSpPr>
          <p:nvPr/>
        </p:nvSpPr>
        <p:spPr bwMode="auto">
          <a:xfrm>
            <a:off x="7911713" y="18222020"/>
            <a:ext cx="684766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190625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1190625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1190625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1190625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1190625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190625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190625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190625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190625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future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studies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 model can be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100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people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C4.5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which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most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successful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has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been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concluded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while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estimating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model, it is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very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important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in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set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related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movement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can be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predicted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is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72" name="44 Metin kutusu"/>
          <p:cNvSpPr txBox="1">
            <a:spLocks noChangeArrowheads="1"/>
          </p:cNvSpPr>
          <p:nvPr/>
        </p:nvSpPr>
        <p:spPr bwMode="auto">
          <a:xfrm>
            <a:off x="1689100" y="10729913"/>
            <a:ext cx="4060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tr-TR" sz="1400" b="1" dirty="0">
                <a:latin typeface="Arial" panose="020B0604020202020204" pitchFamily="34" charset="0"/>
              </a:rPr>
              <a:t>Figure </a:t>
            </a:r>
            <a:r>
              <a:rPr lang="tr-TR" altLang="tr-TR" sz="1400" b="1" dirty="0">
                <a:latin typeface="Arial" panose="020B0604020202020204" pitchFamily="34" charset="0"/>
              </a:rPr>
              <a:t>2. </a:t>
            </a:r>
            <a:r>
              <a:rPr lang="tr-TR" altLang="tr-TR" sz="1400" b="1" dirty="0" err="1">
                <a:latin typeface="Arial" panose="020B0604020202020204" pitchFamily="34" charset="0"/>
              </a:rPr>
              <a:t>Output</a:t>
            </a:r>
            <a:r>
              <a:rPr lang="tr-TR" altLang="tr-TR" sz="1400" b="1" dirty="0">
                <a:latin typeface="Arial" panose="020B0604020202020204" pitchFamily="34" charset="0"/>
              </a:rPr>
              <a:t> of Model </a:t>
            </a:r>
            <a:r>
              <a:rPr lang="tr-TR" altLang="tr-TR" sz="1400" b="1" dirty="0" err="1">
                <a:latin typeface="Arial" panose="020B0604020202020204" pitchFamily="34" charset="0"/>
              </a:rPr>
              <a:t>Prediction</a:t>
            </a:r>
            <a:endParaRPr lang="tr-TR" altLang="tr-TR" sz="1400" b="1" dirty="0">
              <a:latin typeface="Arial" panose="020B0604020202020204" pitchFamily="34" charset="0"/>
            </a:endParaRPr>
          </a:p>
          <a:p>
            <a:pPr eaLnBrk="1" hangingPunct="1"/>
            <a:endParaRPr lang="tr-TR" altLang="tr-TR" sz="1800" b="1" dirty="0">
              <a:latin typeface="Arial" panose="020B0604020202020204" pitchFamily="34" charset="0"/>
            </a:endParaRPr>
          </a:p>
        </p:txBody>
      </p:sp>
      <p:sp>
        <p:nvSpPr>
          <p:cNvPr id="2073" name="60 Metin kutusu"/>
          <p:cNvSpPr txBox="1">
            <a:spLocks noChangeArrowheads="1"/>
          </p:cNvSpPr>
          <p:nvPr/>
        </p:nvSpPr>
        <p:spPr bwMode="auto">
          <a:xfrm>
            <a:off x="528905" y="20618900"/>
            <a:ext cx="408146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tr-TR" sz="1400" b="1" dirty="0">
                <a:latin typeface="Arial" panose="020B0604020202020204" pitchFamily="34" charset="0"/>
              </a:rPr>
              <a:t>Figure 4</a:t>
            </a:r>
            <a:r>
              <a:rPr lang="tr-TR" altLang="tr-TR" sz="1400" b="1" dirty="0">
                <a:latin typeface="Arial" panose="020B0604020202020204" pitchFamily="34" charset="0"/>
              </a:rPr>
              <a:t>. </a:t>
            </a:r>
            <a:r>
              <a:rPr lang="tr-TR" altLang="tr-TR" sz="1400" dirty="0" err="1">
                <a:latin typeface="Arial" panose="020B0604020202020204" pitchFamily="34" charset="0"/>
              </a:rPr>
              <a:t>Selection</a:t>
            </a:r>
            <a:r>
              <a:rPr lang="tr-TR" altLang="tr-TR" sz="1400" dirty="0">
                <a:latin typeface="Arial" panose="020B0604020202020204" pitchFamily="34" charset="0"/>
              </a:rPr>
              <a:t> of </a:t>
            </a:r>
            <a:r>
              <a:rPr lang="tr-TR" altLang="tr-TR" sz="1400" dirty="0" err="1">
                <a:latin typeface="Arial" panose="020B0604020202020204" pitchFamily="34" charset="0"/>
              </a:rPr>
              <a:t>Attributes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with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Correlation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Attribute</a:t>
            </a:r>
            <a:r>
              <a:rPr lang="tr-TR" altLang="tr-TR" sz="1400" dirty="0">
                <a:latin typeface="Arial" panose="020B0604020202020204" pitchFamily="34" charset="0"/>
              </a:rPr>
              <a:t> Evaluation</a:t>
            </a:r>
            <a:endParaRPr lang="tr-TR" altLang="tr-TR" sz="1800" b="1" dirty="0">
              <a:latin typeface="Arial" panose="020B0604020202020204" pitchFamily="34" charset="0"/>
            </a:endParaRPr>
          </a:p>
        </p:txBody>
      </p:sp>
      <p:sp>
        <p:nvSpPr>
          <p:cNvPr id="2074" name="AutoShape 73"/>
          <p:cNvSpPr>
            <a:spLocks noChangeArrowheads="1"/>
          </p:cNvSpPr>
          <p:nvPr/>
        </p:nvSpPr>
        <p:spPr bwMode="auto">
          <a:xfrm>
            <a:off x="7766050" y="15124113"/>
            <a:ext cx="7151688" cy="511175"/>
          </a:xfrm>
          <a:prstGeom prst="roundRect">
            <a:avLst>
              <a:gd name="adj" fmla="val 16667"/>
            </a:avLst>
          </a:prstGeom>
          <a:solidFill>
            <a:srgbClr val="E20813"/>
          </a:solidFill>
          <a:ln w="9525" algn="ctr">
            <a:solidFill>
              <a:srgbClr val="000099"/>
            </a:solidFill>
            <a:round/>
            <a:headEnd/>
            <a:tailEnd/>
          </a:ln>
        </p:spPr>
        <p:txBody>
          <a:bodyPr lIns="38933" tIns="38933" rIns="38933" bIns="38933" anchor="ctr">
            <a:spAutoFit/>
          </a:bodyPr>
          <a:lstStyle>
            <a:lvl1pPr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tr-TR" altLang="tr-TR" sz="2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US" altLang="tr-TR" sz="2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75" name="AutoShape 73"/>
          <p:cNvSpPr>
            <a:spLocks noChangeArrowheads="1"/>
          </p:cNvSpPr>
          <p:nvPr/>
        </p:nvSpPr>
        <p:spPr bwMode="auto">
          <a:xfrm>
            <a:off x="7735888" y="19477038"/>
            <a:ext cx="7199312" cy="512762"/>
          </a:xfrm>
          <a:prstGeom prst="roundRect">
            <a:avLst>
              <a:gd name="adj" fmla="val 16667"/>
            </a:avLst>
          </a:prstGeom>
          <a:solidFill>
            <a:srgbClr val="E20813"/>
          </a:solidFill>
          <a:ln w="9525" algn="ctr">
            <a:solidFill>
              <a:srgbClr val="000099"/>
            </a:solidFill>
            <a:round/>
            <a:headEnd/>
            <a:tailEnd/>
          </a:ln>
        </p:spPr>
        <p:txBody>
          <a:bodyPr lIns="38933" tIns="38933" rIns="38933" bIns="38933" anchor="ctr">
            <a:spAutoFit/>
          </a:bodyPr>
          <a:lstStyle>
            <a:lvl1pPr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2135188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2135188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tr-TR" sz="2500" b="1">
                <a:solidFill>
                  <a:schemeClr val="bg1"/>
                </a:solidFill>
                <a:latin typeface="Arial" panose="020B0604020202020204" pitchFamily="34" charset="0"/>
              </a:rPr>
              <a:t>References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6" name="Ink 5"/>
              <p14:cNvContentPartPr/>
              <p14:nvPr/>
            </p14:nvContentPartPr>
            <p14:xfrm>
              <a:off x="2706940" y="1349736"/>
              <a:ext cx="360" cy="360"/>
            </p14:xfrm>
          </p:contentPart>
        </mc:Choice>
        <mc:Fallback xmlns="">
          <p:pic>
            <p:nvPicPr>
              <p:cNvPr id="9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94700" y="1337496"/>
                <a:ext cx="2484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7" name="Ink 9"/>
              <p14:cNvContentPartPr/>
              <p14:nvPr/>
            </p14:nvContentPartPr>
            <p14:xfrm>
              <a:off x="545140" y="1747176"/>
              <a:ext cx="360" cy="360"/>
            </p14:xfrm>
          </p:contentPart>
        </mc:Choice>
        <mc:Fallback xmlns="">
          <p:pic>
            <p:nvPicPr>
              <p:cNvPr id="97" name="Ink 9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2900" y="1734936"/>
                <a:ext cx="24840" cy="24840"/>
              </a:xfrm>
              <a:prstGeom prst="rect">
                <a:avLst/>
              </a:prstGeom>
            </p:spPr>
          </p:pic>
        </mc:Fallback>
      </mc:AlternateContent>
      <p:pic>
        <p:nvPicPr>
          <p:cNvPr id="2079" name="Picture 5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" b="3149"/>
          <a:stretch>
            <a:fillRect/>
          </a:stretch>
        </p:blipFill>
        <p:spPr bwMode="auto">
          <a:xfrm>
            <a:off x="12261850" y="-26988"/>
            <a:ext cx="2946400" cy="2781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82" name="Text Box 123"/>
          <p:cNvSpPr txBox="1">
            <a:spLocks noChangeArrowheads="1"/>
          </p:cNvSpPr>
          <p:nvPr/>
        </p:nvSpPr>
        <p:spPr bwMode="auto">
          <a:xfrm>
            <a:off x="7940675" y="4211991"/>
            <a:ext cx="6792912" cy="4816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2667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2667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2667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2667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2667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266700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266700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266700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266700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tr-TR" altLang="tr-TR" sz="1400" b="1" dirty="0">
                <a:latin typeface="Arial" panose="020B0604020202020204" pitchFamily="34" charset="0"/>
              </a:rPr>
              <a:t>	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aim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experimental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record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in an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order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train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recorded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certain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obtain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high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percentage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test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whether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really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correct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Many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proven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successful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criteria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when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performing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tests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study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physical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activities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people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estimated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health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taking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account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instantaneous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heart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rhythm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people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smart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watch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as a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collection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tool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help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watch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100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people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asked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perform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4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activities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total of 10,000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25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activity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4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activities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consist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Sitting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Walking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Stair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Climbing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Running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set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study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consist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a total of 9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Height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Weight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Age,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Gender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Value,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Index,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Heart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Attack Risk,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Heart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Rate, Activity Index.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Activity Index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property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want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predict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After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collection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phase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completed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KNN,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Naive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Bayes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Random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Forest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C4.5,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Support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Vector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Machine, Multi-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Layer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Perceptron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Logistic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Regression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After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model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some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evaluations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made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understand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how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work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assessments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consist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F-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Measure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ROC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Area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/ROC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Curve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RMSE, Precision,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Recall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Using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criteria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differences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algorithms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observed</a:t>
            </a:r>
            <a:r>
              <a:rPr lang="tr-TR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1" hangingPunct="1">
              <a:spcBef>
                <a:spcPts val="600"/>
              </a:spcBef>
            </a:pPr>
            <a:endParaRPr lang="en-US" altLang="tr-TR" sz="1400" dirty="0">
              <a:latin typeface="Arial" panose="020B0604020202020204" pitchFamily="34" charset="0"/>
            </a:endParaRPr>
          </a:p>
        </p:txBody>
      </p:sp>
      <p:sp>
        <p:nvSpPr>
          <p:cNvPr id="2084" name="44 Metin kutusu"/>
          <p:cNvSpPr txBox="1">
            <a:spLocks noChangeArrowheads="1"/>
          </p:cNvSpPr>
          <p:nvPr/>
        </p:nvSpPr>
        <p:spPr bwMode="auto">
          <a:xfrm>
            <a:off x="9290049" y="14330071"/>
            <a:ext cx="4060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tr-TR" sz="1400" b="1" dirty="0">
                <a:latin typeface="Arial" panose="020B0604020202020204" pitchFamily="34" charset="0"/>
              </a:rPr>
              <a:t>Figure </a:t>
            </a:r>
            <a:r>
              <a:rPr lang="tr-TR" altLang="tr-TR" sz="1400" b="1" dirty="0">
                <a:latin typeface="Arial" panose="020B0604020202020204" pitchFamily="34" charset="0"/>
              </a:rPr>
              <a:t>8.</a:t>
            </a:r>
            <a:r>
              <a:rPr lang="en-US" altLang="tr-TR" sz="1400" b="1" dirty="0">
                <a:latin typeface="Arial" panose="020B0604020202020204" pitchFamily="34" charset="0"/>
              </a:rPr>
              <a:t> </a:t>
            </a:r>
            <a:r>
              <a:rPr lang="tr-TR" altLang="tr-TR" sz="1400" dirty="0">
                <a:latin typeface="Arial" panose="020B0604020202020204" pitchFamily="34" charset="0"/>
              </a:rPr>
              <a:t>ROC-AUC </a:t>
            </a:r>
            <a:r>
              <a:rPr lang="tr-TR" altLang="tr-TR" sz="1400" dirty="0" err="1">
                <a:latin typeface="Arial" panose="020B0604020202020204" pitchFamily="34" charset="0"/>
              </a:rPr>
              <a:t>results</a:t>
            </a:r>
            <a:endParaRPr lang="tr-TR" altLang="tr-TR" sz="1400" dirty="0">
              <a:latin typeface="Arial" panose="020B0604020202020204" pitchFamily="34" charset="0"/>
            </a:endParaRPr>
          </a:p>
          <a:p>
            <a:pPr eaLnBrk="1" hangingPunct="1"/>
            <a:endParaRPr lang="tr-TR" altLang="tr-TR" sz="1800" b="1" dirty="0">
              <a:latin typeface="Arial" panose="020B0604020202020204" pitchFamily="34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835A5065-62BE-6FEB-DE39-5D54D454A3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995" y="8995208"/>
            <a:ext cx="2247685" cy="1708240"/>
          </a:xfrm>
          <a:prstGeom prst="rect">
            <a:avLst/>
          </a:prstGeom>
        </p:spPr>
      </p:pic>
      <p:sp>
        <p:nvSpPr>
          <p:cNvPr id="12" name="60 Metin kutusu">
            <a:extLst>
              <a:ext uri="{FF2B5EF4-FFF2-40B4-BE49-F238E27FC236}">
                <a16:creationId xmlns:a16="http://schemas.microsoft.com/office/drawing/2014/main" id="{C3314115-0220-BBFB-5DC8-8FEA2E1E86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1162" y="11160125"/>
            <a:ext cx="40814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tr-TR" sz="1400" b="1" dirty="0">
                <a:latin typeface="Arial" panose="020B0604020202020204" pitchFamily="34" charset="0"/>
              </a:rPr>
              <a:t>Figure 7</a:t>
            </a:r>
            <a:r>
              <a:rPr lang="tr-TR" altLang="tr-TR" sz="1400" b="1" dirty="0">
                <a:latin typeface="Arial" panose="020B0604020202020204" pitchFamily="34" charset="0"/>
              </a:rPr>
              <a:t>. </a:t>
            </a:r>
            <a:r>
              <a:rPr lang="tr-TR" altLang="tr-TR" sz="1400" dirty="0">
                <a:latin typeface="Arial" panose="020B0604020202020204" pitchFamily="34" charset="0"/>
              </a:rPr>
              <a:t>Evaluation </a:t>
            </a:r>
            <a:r>
              <a:rPr lang="tr-TR" altLang="tr-TR" sz="1400" dirty="0" err="1">
                <a:latin typeface="Arial" panose="020B0604020202020204" pitchFamily="34" charset="0"/>
              </a:rPr>
              <a:t>Criteria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results</a:t>
            </a:r>
            <a:endParaRPr lang="tr-TR" altLang="tr-TR" sz="1800" b="1" dirty="0">
              <a:latin typeface="Arial" panose="020B0604020202020204" pitchFamily="34" charset="0"/>
            </a:endParaRPr>
          </a:p>
        </p:txBody>
      </p:sp>
      <p:pic>
        <p:nvPicPr>
          <p:cNvPr id="16" name="Resim 15">
            <a:extLst>
              <a:ext uri="{FF2B5EF4-FFF2-40B4-BE49-F238E27FC236}">
                <a16:creationId xmlns:a16="http://schemas.microsoft.com/office/drawing/2014/main" id="{E128ACB6-4311-B9B5-D353-45018806B3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859" y="17800310"/>
            <a:ext cx="2517298" cy="1583609"/>
          </a:xfrm>
          <a:prstGeom prst="rect">
            <a:avLst/>
          </a:prstGeom>
        </p:spPr>
      </p:pic>
      <p:sp>
        <p:nvSpPr>
          <p:cNvPr id="19" name="60 Metin kutusu">
            <a:extLst>
              <a:ext uri="{FF2B5EF4-FFF2-40B4-BE49-F238E27FC236}">
                <a16:creationId xmlns:a16="http://schemas.microsoft.com/office/drawing/2014/main" id="{B2FFD662-76ED-99FB-8F3D-3C608370A9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330" y="16954576"/>
            <a:ext cx="428861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tr-TR" sz="1400" b="1" dirty="0">
                <a:latin typeface="Arial" panose="020B0604020202020204" pitchFamily="34" charset="0"/>
              </a:rPr>
              <a:t>Figure 3</a:t>
            </a:r>
            <a:r>
              <a:rPr lang="tr-TR" altLang="tr-TR" sz="1400" b="1" dirty="0">
                <a:latin typeface="Arial" panose="020B0604020202020204" pitchFamily="34" charset="0"/>
              </a:rPr>
              <a:t>. </a:t>
            </a:r>
            <a:r>
              <a:rPr lang="tr-TR" altLang="tr-TR" sz="1400" dirty="0">
                <a:latin typeface="Arial" panose="020B0604020202020204" pitchFamily="34" charset="0"/>
              </a:rPr>
              <a:t>Multi-</a:t>
            </a:r>
            <a:r>
              <a:rPr lang="tr-TR" altLang="tr-TR" sz="1400" dirty="0" err="1">
                <a:latin typeface="Arial" panose="020B0604020202020204" pitchFamily="34" charset="0"/>
              </a:rPr>
              <a:t>Layer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Perceptron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Classifier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Resutls</a:t>
            </a:r>
            <a:endParaRPr lang="tr-TR" altLang="tr-TR" sz="1800" b="1" dirty="0">
              <a:latin typeface="Arial" panose="020B0604020202020204" pitchFamily="34" charset="0"/>
            </a:endParaRPr>
          </a:p>
        </p:txBody>
      </p:sp>
      <p:sp>
        <p:nvSpPr>
          <p:cNvPr id="4" name="60 Metin kutusu">
            <a:extLst>
              <a:ext uri="{FF2B5EF4-FFF2-40B4-BE49-F238E27FC236}">
                <a16:creationId xmlns:a16="http://schemas.microsoft.com/office/drawing/2014/main" id="{FF5084DB-3DFC-A3FE-4814-316518D681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9874" y="19479086"/>
            <a:ext cx="267710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tr-TR" sz="1400" b="1" dirty="0">
                <a:latin typeface="Arial" panose="020B0604020202020204" pitchFamily="34" charset="0"/>
              </a:rPr>
              <a:t>Figure 6</a:t>
            </a:r>
            <a:r>
              <a:rPr lang="tr-TR" altLang="tr-TR" sz="1400" b="1" dirty="0">
                <a:latin typeface="Arial" panose="020B0604020202020204" pitchFamily="34" charset="0"/>
              </a:rPr>
              <a:t>. </a:t>
            </a:r>
            <a:r>
              <a:rPr lang="tr-TR" altLang="tr-TR" sz="1400" dirty="0">
                <a:latin typeface="Arial" panose="020B0604020202020204" pitchFamily="34" charset="0"/>
              </a:rPr>
              <a:t>Activity </a:t>
            </a:r>
            <a:r>
              <a:rPr lang="tr-TR" altLang="tr-TR" sz="1400" dirty="0" err="1">
                <a:latin typeface="Arial" panose="020B0604020202020204" pitchFamily="34" charset="0"/>
              </a:rPr>
              <a:t>to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Heart</a:t>
            </a:r>
            <a:r>
              <a:rPr lang="tr-TR" altLang="tr-TR" sz="1400" dirty="0">
                <a:latin typeface="Arial" panose="020B0604020202020204" pitchFamily="34" charset="0"/>
              </a:rPr>
              <a:t> Rate </a:t>
            </a:r>
            <a:r>
              <a:rPr lang="tr-TR" altLang="tr-TR" sz="1400" dirty="0" err="1">
                <a:latin typeface="Arial" panose="020B0604020202020204" pitchFamily="34" charset="0"/>
              </a:rPr>
              <a:t>Graph</a:t>
            </a:r>
            <a:endParaRPr lang="tr-TR" altLang="tr-TR" sz="1800" dirty="0">
              <a:latin typeface="Arial" panose="020B0604020202020204" pitchFamily="34" charset="0"/>
            </a:endParaRP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69EFB33C-933F-D010-AA7B-712F11E0068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945" y="14678272"/>
            <a:ext cx="2588959" cy="1451323"/>
          </a:xfrm>
          <a:prstGeom prst="rect">
            <a:avLst/>
          </a:prstGeom>
        </p:spPr>
      </p:pic>
      <p:sp>
        <p:nvSpPr>
          <p:cNvPr id="9" name="60 Metin kutusu">
            <a:extLst>
              <a:ext uri="{FF2B5EF4-FFF2-40B4-BE49-F238E27FC236}">
                <a16:creationId xmlns:a16="http://schemas.microsoft.com/office/drawing/2014/main" id="{8CBCB4FA-8BCF-B45B-CACE-5318113692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9873" y="16154311"/>
            <a:ext cx="267710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tr-TR" sz="1400" b="1" dirty="0">
                <a:latin typeface="Arial" panose="020B0604020202020204" pitchFamily="34" charset="0"/>
              </a:rPr>
              <a:t>Figure 5</a:t>
            </a:r>
            <a:r>
              <a:rPr lang="tr-TR" altLang="tr-TR" sz="1400" b="1" dirty="0">
                <a:latin typeface="Arial" panose="020B0604020202020204" pitchFamily="34" charset="0"/>
              </a:rPr>
              <a:t>. </a:t>
            </a:r>
            <a:r>
              <a:rPr lang="tr-TR" altLang="tr-TR" sz="1400" dirty="0">
                <a:latin typeface="Arial" panose="020B0604020202020204" pitchFamily="34" charset="0"/>
              </a:rPr>
              <a:t>BMI Index </a:t>
            </a:r>
            <a:r>
              <a:rPr lang="tr-TR" altLang="tr-TR" sz="1400" dirty="0" err="1">
                <a:latin typeface="Arial" panose="020B0604020202020204" pitchFamily="34" charset="0"/>
              </a:rPr>
              <a:t>to</a:t>
            </a:r>
            <a:r>
              <a:rPr lang="tr-TR" altLang="tr-TR" sz="1400" dirty="0">
                <a:latin typeface="Arial" panose="020B0604020202020204" pitchFamily="34" charset="0"/>
              </a:rPr>
              <a:t> </a:t>
            </a:r>
            <a:r>
              <a:rPr lang="tr-TR" altLang="tr-TR" sz="1400" dirty="0" err="1">
                <a:latin typeface="Arial" panose="020B0604020202020204" pitchFamily="34" charset="0"/>
              </a:rPr>
              <a:t>Heart</a:t>
            </a:r>
            <a:r>
              <a:rPr lang="tr-TR" altLang="tr-TR" sz="1400" dirty="0">
                <a:latin typeface="Arial" panose="020B0604020202020204" pitchFamily="34" charset="0"/>
              </a:rPr>
              <a:t> Rate </a:t>
            </a:r>
            <a:r>
              <a:rPr lang="tr-TR" altLang="tr-TR" sz="1400" dirty="0" err="1">
                <a:latin typeface="Arial" panose="020B0604020202020204" pitchFamily="34" charset="0"/>
              </a:rPr>
              <a:t>Graph</a:t>
            </a:r>
            <a:endParaRPr lang="tr-TR" altLang="tr-TR" sz="1800" dirty="0">
              <a:latin typeface="Arial" panose="020B0604020202020204" pitchFamily="34" charset="0"/>
            </a:endParaRP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D267B4DB-0294-A880-EAA2-F27985D509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118" y="12026518"/>
            <a:ext cx="5740400" cy="1981200"/>
          </a:xfrm>
          <a:prstGeom prst="rect">
            <a:avLst/>
          </a:prstGeom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E931C3BD-7E20-5028-5DCE-8E8E61B4255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768" y="9005123"/>
            <a:ext cx="6261100" cy="1955800"/>
          </a:xfrm>
          <a:prstGeom prst="rect">
            <a:avLst/>
          </a:prstGeom>
        </p:spPr>
      </p:pic>
      <p:pic>
        <p:nvPicPr>
          <p:cNvPr id="20" name="Resim 19">
            <a:extLst>
              <a:ext uri="{FF2B5EF4-FFF2-40B4-BE49-F238E27FC236}">
                <a16:creationId xmlns:a16="http://schemas.microsoft.com/office/drawing/2014/main" id="{17D2702A-8B6C-9086-CAF6-0865AE063C5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4" y="13560199"/>
            <a:ext cx="4682956" cy="3627642"/>
          </a:xfrm>
          <a:prstGeom prst="rect">
            <a:avLst/>
          </a:prstGeom>
        </p:spPr>
      </p:pic>
      <p:pic>
        <p:nvPicPr>
          <p:cNvPr id="21" name="Resim 20">
            <a:extLst>
              <a:ext uri="{FF2B5EF4-FFF2-40B4-BE49-F238E27FC236}">
                <a16:creationId xmlns:a16="http://schemas.microsoft.com/office/drawing/2014/main" id="{AB9BF7DD-9EE7-26A6-3B14-17DA1DD9CFE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01290" y="6840170"/>
            <a:ext cx="5449168" cy="1789713"/>
          </a:xfrm>
          <a:prstGeom prst="rect">
            <a:avLst/>
          </a:prstGeom>
        </p:spPr>
      </p:pic>
      <p:sp>
        <p:nvSpPr>
          <p:cNvPr id="22" name="44 Metin kutusu">
            <a:extLst>
              <a:ext uri="{FF2B5EF4-FFF2-40B4-BE49-F238E27FC236}">
                <a16:creationId xmlns:a16="http://schemas.microsoft.com/office/drawing/2014/main" id="{E13FF6FB-62D7-102E-E5FB-5BDB1E4CC6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5462" y="8611183"/>
            <a:ext cx="4060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751013" fontAlgn="base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tr-TR" sz="1400" b="1" dirty="0">
                <a:latin typeface="Arial" panose="020B0604020202020204" pitchFamily="34" charset="0"/>
              </a:rPr>
              <a:t>Figure </a:t>
            </a:r>
            <a:r>
              <a:rPr lang="tr-TR" altLang="tr-TR" sz="1400" b="1" dirty="0">
                <a:latin typeface="Arial" panose="020B0604020202020204" pitchFamily="34" charset="0"/>
              </a:rPr>
              <a:t>1. </a:t>
            </a:r>
            <a:r>
              <a:rPr lang="tr-TR" altLang="tr-TR" sz="1400" b="1" dirty="0" err="1">
                <a:latin typeface="Arial" panose="020B0604020202020204" pitchFamily="34" charset="0"/>
              </a:rPr>
              <a:t>Dataset</a:t>
            </a:r>
            <a:r>
              <a:rPr lang="tr-TR" altLang="tr-TR" sz="1400" b="1" dirty="0">
                <a:latin typeface="Arial" panose="020B0604020202020204" pitchFamily="34" charset="0"/>
              </a:rPr>
              <a:t> </a:t>
            </a:r>
            <a:r>
              <a:rPr lang="tr-TR" altLang="tr-TR" sz="1400" b="1" dirty="0" err="1">
                <a:latin typeface="Arial" panose="020B0604020202020204" pitchFamily="34" charset="0"/>
              </a:rPr>
              <a:t>and</a:t>
            </a:r>
            <a:r>
              <a:rPr lang="tr-TR" altLang="tr-TR" sz="1400" b="1" dirty="0">
                <a:latin typeface="Arial" panose="020B0604020202020204" pitchFamily="34" charset="0"/>
              </a:rPr>
              <a:t> </a:t>
            </a:r>
            <a:r>
              <a:rPr lang="tr-TR" altLang="tr-TR" sz="1400" b="1" dirty="0" err="1">
                <a:latin typeface="Arial" panose="020B0604020202020204" pitchFamily="34" charset="0"/>
              </a:rPr>
              <a:t>Features</a:t>
            </a:r>
            <a:endParaRPr lang="tr-TR" altLang="tr-TR" sz="1400" b="1" dirty="0">
              <a:latin typeface="Arial" panose="020B0604020202020204" pitchFamily="34" charset="0"/>
            </a:endParaRPr>
          </a:p>
          <a:p>
            <a:pPr eaLnBrk="1" hangingPunct="1"/>
            <a:endParaRPr lang="tr-TR" altLang="tr-TR" sz="1800" b="1" dirty="0">
              <a:latin typeface="Arial" panose="020B0604020202020204" pitchFamily="34" charset="0"/>
            </a:endParaRPr>
          </a:p>
        </p:txBody>
      </p:sp>
      <p:pic>
        <p:nvPicPr>
          <p:cNvPr id="24" name="Resim 23">
            <a:extLst>
              <a:ext uri="{FF2B5EF4-FFF2-40B4-BE49-F238E27FC236}">
                <a16:creationId xmlns:a16="http://schemas.microsoft.com/office/drawing/2014/main" id="{070BC781-CC31-9002-6B4C-CAF8647E466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4" y="17208479"/>
            <a:ext cx="4702277" cy="36285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 Teması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eması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eması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nu2" id="{DC4CD3CC-B604-4927-BDC0-9DE905340B54}" vid="{0D35B3AD-2A60-4CB2-B0B1-9318775E1C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Poster_V1</Template>
  <TotalTime>159</TotalTime>
  <Words>856</Words>
  <Application>Microsoft Macintosh PowerPoint</Application>
  <PresentationFormat>Özel</PresentationFormat>
  <Paragraphs>33</Paragraphs>
  <Slides>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Teması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Microsoft hesabı</dc:creator>
  <cp:lastModifiedBy>Taha Turan Akgüngör</cp:lastModifiedBy>
  <cp:revision>10</cp:revision>
  <dcterms:created xsi:type="dcterms:W3CDTF">2022-04-26T06:33:48Z</dcterms:created>
  <dcterms:modified xsi:type="dcterms:W3CDTF">2023-01-12T19:48:38Z</dcterms:modified>
</cp:coreProperties>
</file>

<file path=docProps/thumbnail.jpeg>
</file>